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4" r:id="rId2"/>
    <p:sldId id="314" r:id="rId3"/>
    <p:sldId id="316" r:id="rId4"/>
    <p:sldId id="322" r:id="rId5"/>
    <p:sldId id="308" r:id="rId6"/>
    <p:sldId id="309" r:id="rId7"/>
    <p:sldId id="321" r:id="rId8"/>
    <p:sldId id="310" r:id="rId9"/>
    <p:sldId id="311" r:id="rId10"/>
    <p:sldId id="306" r:id="rId11"/>
    <p:sldId id="312" r:id="rId12"/>
    <p:sldId id="327" r:id="rId13"/>
    <p:sldId id="305" r:id="rId14"/>
    <p:sldId id="304" r:id="rId15"/>
    <p:sldId id="323" r:id="rId16"/>
    <p:sldId id="320" r:id="rId17"/>
    <p:sldId id="319" r:id="rId18"/>
    <p:sldId id="32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DD92A-9DDA-23AF-3478-C2F7926E61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715B63-61CD-B64C-AC6C-6FA47EE4FA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9F198-1C95-7818-7A0C-9B35E09A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B658E-7BEC-476E-8375-5F20FC8ACAC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BBF3E-BF3A-9541-66ED-4FF6B2508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5FF16-80C4-2F3B-E1FB-4D7C6575E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01C36-42AC-46D9-A604-E91B6FD04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56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9EC8B-412E-6E32-6E9B-1BCDB66D0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41CFD8-0685-3585-5976-8761AEF42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06007-697E-DAC1-45E5-D723CAC7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B658E-7BEC-476E-8375-5F20FC8ACAC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2C14B-7B70-2186-3891-2CA2D8619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62F7B-9649-1EEC-43AA-9861073A9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01C36-42AC-46D9-A604-E91B6FD04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6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4E0EBA-DC96-CA0B-03F2-953DDC2FE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F70383-BD7E-2F00-8851-C36F705CD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75A15-D051-7537-DB44-6E9B753E3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B658E-7BEC-476E-8375-5F20FC8ACAC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C8048-2CD0-CCD8-B9A4-98BEE9C9A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63A5A-6AB4-55BE-9140-102D6FD79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01C36-42AC-46D9-A604-E91B6FD04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6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30EFA-F122-E8C9-12CC-FB9A46A8C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625C1-89AA-A10C-48B0-72E416C2A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4C205-E614-25C6-4119-B0CA3905A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B658E-7BEC-476E-8375-5F20FC8ACAC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5A03-91AE-3616-4787-75242C3E6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5F5E9-2A06-6A6F-71F8-211B33A67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01C36-42AC-46D9-A604-E91B6FD04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96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C162F-5A8E-3EEB-05E7-673F4DA6A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3DBC0-1A73-C748-DE2D-EA1A34543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CB899-35DD-9173-7924-287B2AC2E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B658E-7BEC-476E-8375-5F20FC8ACAC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C143A-EF39-C741-9724-0218D29B8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4C228-8DB6-F8D2-2445-58952F6D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01C36-42AC-46D9-A604-E91B6FD04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68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07879-7A49-525D-CA05-9155FDC07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3FA8C-D950-B891-26CF-4EFB08F62C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0B05F-2B60-B8D8-76AB-7469BEA9B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4F966-065C-773A-04F4-E3B14524A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B658E-7BEC-476E-8375-5F20FC8ACAC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544C2-D6E8-A764-D47B-BB8B294C4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8EF94-DE0B-E4C7-DC15-0A7C9AF7C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01C36-42AC-46D9-A604-E91B6FD04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28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268AA-24A3-8216-CC0F-76B4DB56A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C5183-C726-21D4-1960-30BBEBA22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2D602-4F1A-69A7-63B5-01E028152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D6CD1A-6166-9947-2637-EA028DA683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C73B6B-C6EC-E17B-F774-03C0A6CE95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0EEE83-CDC5-28B1-4786-3E80F628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B658E-7BEC-476E-8375-5F20FC8ACAC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865504-493F-7EA1-D0AE-1C3A49B04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23D4A5-7344-1A06-3782-F88A851C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01C36-42AC-46D9-A604-E91B6FD04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03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65A18-469D-40B8-4405-51C8A2116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AA6357-1227-A66D-5D5C-F1471577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B658E-7BEC-476E-8375-5F20FC8ACAC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5F6B7-7C07-388B-7AEF-2F9775FD9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7B3B7B-D296-8624-C97D-6241CC804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01C36-42AC-46D9-A604-E91B6FD04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78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039EF9-3513-BD48-2DA5-26E4B8E8D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B658E-7BEC-476E-8375-5F20FC8ACAC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F5F933-B6A9-DCD8-AC90-375A7CF0F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892C7-B7E2-A5D7-8646-4FBEF2D09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01C36-42AC-46D9-A604-E91B6FD04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58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53130-C33D-E9D8-647F-270B8B661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B175E-9DE8-EAD1-9C8B-276C44D8B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DBC3B-2CE6-5223-9496-FDCC41BE4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483982-C95B-B003-6948-FAA41ACD5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B658E-7BEC-476E-8375-5F20FC8ACAC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77BF2-E969-AC00-2D1F-2FBA49419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358E59-1232-9CB1-E539-551F4B0A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01C36-42AC-46D9-A604-E91B6FD04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51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7FD41-F93D-4597-F660-1AD4B8D80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BF6DCF-447E-66A3-DC71-33B4A33D6E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14BD89-ED61-654F-3A29-4C8C085DA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D7020E-D884-8EA6-E1C0-96A9F73EC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B658E-7BEC-476E-8375-5F20FC8ACAC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8DD2A5-E9F2-B5A3-46F7-E033D8313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EF22E3-13EF-B6D9-233E-645B81945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01C36-42AC-46D9-A604-E91B6FD04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0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B4E87A-1BDB-7BFB-4A14-99D0862B1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F6829-D282-9F58-D395-E42C28796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3B82A-9EDD-335E-2550-C48E6A29F9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B658E-7BEC-476E-8375-5F20FC8ACAC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9426C-EA5E-6A23-0AA9-28262FDA2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5352D-991F-8465-A28F-B4C41ACD1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01C36-42AC-46D9-A604-E91B6FD04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Admin\Desktop\TDS\Th&#224;nh%20s&#7917;a\nh&#7841;c%20m&#7903;%20&#273;&#7847;u%20ch&#237;t%20ch&#237;t%20&#7897;p%20&#7897;p.mp3" TargetMode="External"/><Relationship Id="rId1" Type="http://schemas.microsoft.com/office/2007/relationships/media" Target="file:///C:\Users\Admin\Desktop\TDS\Th&#224;nh%20s&#7917;a\nh&#7841;c%20m&#7903;%20&#273;&#7847;u%20ch&#237;t%20ch&#237;t%20&#7897;p%20&#7897;p.mp3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file:///C:\Users\Admin\Desktop\TDS\Th&#224;nh%20s&#7917;a\nh&#7841;c%20m&#7903;%20&#273;&#7847;u%20ch&#237;t%20ch&#237;t%20&#7897;p%20&#7897;p.mp3" TargetMode="External"/><Relationship Id="rId1" Type="http://schemas.microsoft.com/office/2007/relationships/media" Target="file:///C:\Users\Admin\Desktop\TDS\Th&#224;nh%20s&#7917;a\nh&#7841;c%20m&#7903;%20&#273;&#7847;u%20ch&#237;t%20ch&#237;t%20&#7897;p%20&#7897;p.mp3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file:///C:\Users\Admin\Desktop\TDS\Th&#224;nh%20s&#7917;a\Thanh%20&#226;m%20&#273;&#7847;m%20l&#7847;y%20chu&#7849;n11.MP3" TargetMode="External"/><Relationship Id="rId7" Type="http://schemas.openxmlformats.org/officeDocument/2006/relationships/image" Target="../media/image4.png"/><Relationship Id="rId2" Type="http://schemas.openxmlformats.org/officeDocument/2006/relationships/audio" Target="file:///C:\Users\Admin\Desktop\Th&#224;nh%20s&#7917;a\Thanh%20&#226;m%20&#273;&#7847;m%20l&#7847;y%20chu&#7849;n11.MP3" TargetMode="External"/><Relationship Id="rId1" Type="http://schemas.microsoft.com/office/2007/relationships/media" Target="file:///C:\Users\Admin\Desktop\Th&#224;nh%20s&#7917;a\Thanh%20&#226;m%20&#273;&#7847;m%20l&#7847;y%20chu&#7849;n11.MP3" TargetMode="Externa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file:///C:\Users\Admin\Desktop\TDS\Th&#224;nh%20s&#7917;a\Thanh%20&#226;m%20&#273;&#7847;m%20l&#7847;y%20chu&#7849;n11.MP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Admin\Desktop\TDS\Th&#224;nh%20s&#7917;a\Thanh%20&#226;m%20&#273;&#7847;m%20l&#7847;y%20chu&#7849;n11.mp4" TargetMode="External"/><Relationship Id="rId1" Type="http://schemas.microsoft.com/office/2007/relationships/media" Target="file:///C:\Users\Admin\Desktop\TDS\Th&#224;nh%20s&#7917;a\Thanh%20&#226;m%20&#273;&#7847;m%20l&#7847;y%20chu&#7849;n11.mp4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Admin\Desktop\Th&#224;nh%20s&#7917;a\Thanh%20&#226;m%20&#273;&#7847;m%20l&#7847;y%20chu&#7849;n11.MP3" TargetMode="External"/><Relationship Id="rId1" Type="http://schemas.microsoft.com/office/2007/relationships/media" Target="file:///C:\Users\Admin\Desktop\Th&#224;nh%20s&#7917;a\Thanh%20&#226;m%20&#273;&#7847;m%20l&#7847;y%20chu&#7849;n11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Admin\Desktop\TDS\Th&#224;nh%20s&#7917;a\1008.MP3" TargetMode="External"/><Relationship Id="rId1" Type="http://schemas.microsoft.com/office/2007/relationships/media" Target="file:///C:\Users\Admin\Desktop\TDS\Th&#224;nh%20s&#7917;a\1008.MP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Admin\Desktop\TDS\Th&#224;nh%20s&#7917;a\Video%20m&#432;a%20b&#227;o.MP3" TargetMode="External"/><Relationship Id="rId2" Type="http://schemas.microsoft.com/office/2007/relationships/media" Target="file:///C:\Users\Admin\Desktop\TDS\Th&#224;nh%20s&#7917;a\Video%20m&#432;a%20b&#227;o.MP3" TargetMode="External"/><Relationship Id="rId1" Type="http://schemas.openxmlformats.org/officeDocument/2006/relationships/video" Target="file:///C:\Users\Administrator\Desktop\Th&#224;nh%20s&#7917;a\Video%20m&#432;a%20b&#227;o.mp4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1">
            <a:extLst>
              <a:ext uri="{FF2B5EF4-FFF2-40B4-BE49-F238E27FC236}">
                <a16:creationId xmlns:a16="http://schemas.microsoft.com/office/drawing/2014/main" id="{B088A462-C066-5167-3916-DF643E79DB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656761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4" imgW="0" imgH="0" progId="FoxitReader.Document">
                  <p:embed/>
                </p:oleObj>
              </mc:Choice>
              <mc:Fallback>
                <p:oleObj name="PDF" r:id="rId4" imgW="0" imgH="0" progId="FoxitReader.Document">
                  <p:embed/>
                  <p:pic>
                    <p:nvPicPr>
                      <p:cNvPr id="3074" name="Object 1">
                        <a:extLst>
                          <a:ext uri="{FF2B5EF4-FFF2-40B4-BE49-F238E27FC236}">
                            <a16:creationId xmlns:a16="http://schemas.microsoft.com/office/drawing/2014/main" id="{B088A462-C066-5167-3916-DF643E79DB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nhạc mở đầu chít chít ộp ộp.mp3">
            <a:hlinkClick r:id="" action="ppaction://media"/>
            <a:extLst>
              <a:ext uri="{FF2B5EF4-FFF2-40B4-BE49-F238E27FC236}">
                <a16:creationId xmlns:a16="http://schemas.microsoft.com/office/drawing/2014/main" id="{E27B4BAB-0613-32E5-AED4-A01EDB5BB6A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839" y="603454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2045C964-2006-9248-B30B-3E113DADCD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70AD6794-4820-381C-1D69-94FE622D6D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292" name="Picture 2" descr="C:\Users\Administrator\Desktop\Truyện Thanh âm đầm lầy\gia đình ếch hoà ca.jpg">
            <a:extLst>
              <a:ext uri="{FF2B5EF4-FFF2-40B4-BE49-F238E27FC236}">
                <a16:creationId xmlns:a16="http://schemas.microsoft.com/office/drawing/2014/main" id="{92606D1F-C786-32AB-A081-E61E9BDD7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3400"/>
            <a:ext cx="1219200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00984CBE-3FD6-B931-5AF4-BFA81F357D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315" name="Picture 2" descr="C:\Users\Administrator\Desktop\5 nhân vật.png">
            <a:extLst>
              <a:ext uri="{FF2B5EF4-FFF2-40B4-BE49-F238E27FC236}">
                <a16:creationId xmlns:a16="http://schemas.microsoft.com/office/drawing/2014/main" id="{54EEDA68-1E48-95B6-75F3-A5C4B7282D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2F90E-C9CE-2BCA-88AB-C6537F568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7F0F05-9FA6-1BDF-41B9-14363825A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55872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istrator\Desktop\Truyện Thanh âm đầm lầy\con voi màu xám đang uống nước.jfif">
            <a:extLst>
              <a:ext uri="{FF2B5EF4-FFF2-40B4-BE49-F238E27FC236}">
                <a16:creationId xmlns:a16="http://schemas.microsoft.com/office/drawing/2014/main" id="{B0F96970-AE8E-EB84-DDA5-F46A9AA7A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5"/>
          <a:stretch/>
        </p:blipFill>
        <p:spPr bwMode="auto">
          <a:xfrm>
            <a:off x="665420" y="-2"/>
            <a:ext cx="5323144" cy="354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C:\Users\Administrator\Desktop\Truyện Thanh âm đầm lầy\con chuột màu trắng đang chạy (1).jfif">
            <a:extLst>
              <a:ext uri="{FF2B5EF4-FFF2-40B4-BE49-F238E27FC236}">
                <a16:creationId xmlns:a16="http://schemas.microsoft.com/office/drawing/2014/main" id="{A72843CB-5022-2394-4B1C-75D394BF9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846" y="-189995"/>
            <a:ext cx="5051323" cy="392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C:\Users\Administrator\Desktop\Truyện Thanh âm đầm lầy\con voi màu hồng.jfif">
            <a:extLst>
              <a:ext uri="{FF2B5EF4-FFF2-40B4-BE49-F238E27FC236}">
                <a16:creationId xmlns:a16="http://schemas.microsoft.com/office/drawing/2014/main" id="{D0779A0C-D89F-1BBF-5C64-169DC3740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895" y="3263080"/>
            <a:ext cx="4793226" cy="359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C:\Users\Administrator\Desktop\Truyện Thanh âm đầm lầy\con ếch màu xanh dương.jfif">
            <a:extLst>
              <a:ext uri="{FF2B5EF4-FFF2-40B4-BE49-F238E27FC236}">
                <a16:creationId xmlns:a16="http://schemas.microsoft.com/office/drawing/2014/main" id="{BC4E4E2F-A466-CC6C-4C8B-42170317B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31" y="3429000"/>
            <a:ext cx="5432322" cy="371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istrator\Desktop\Truyện Thanh âm đầm lầy\gia đình ếch hoà ca.jpg">
            <a:extLst>
              <a:ext uri="{FF2B5EF4-FFF2-40B4-BE49-F238E27FC236}">
                <a16:creationId xmlns:a16="http://schemas.microsoft.com/office/drawing/2014/main" id="{F5A086D1-E3DC-73AE-C9F0-BC9964081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3400"/>
            <a:ext cx="1219200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5 chú ếch xanh đã cắt">
            <a:hlinkClick r:id="" action="ppaction://media"/>
            <a:extLst>
              <a:ext uri="{FF2B5EF4-FFF2-40B4-BE49-F238E27FC236}">
                <a16:creationId xmlns:a16="http://schemas.microsoft.com/office/drawing/2014/main" id="{2ED030EF-8CD7-FBD9-0A8B-1D8701D29B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5486400" y="5344508"/>
            <a:ext cx="1056290" cy="1040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6A3E0F04-F1FA-7915-5FA7-7670E32D33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A669B2D1-2F4F-4F74-9432-D39F708728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FB8ED0A7-9120-972C-42A5-454A422D73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A13F9E7E-3EA5-2EBB-8794-3D63D43545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reeform 2">
            <a:extLst>
              <a:ext uri="{FF2B5EF4-FFF2-40B4-BE49-F238E27FC236}">
                <a16:creationId xmlns:a16="http://schemas.microsoft.com/office/drawing/2014/main" id="{933D073D-30BA-5844-36FB-F72341236C7B}"/>
              </a:ext>
            </a:extLst>
          </p:cNvPr>
          <p:cNvSpPr>
            <a:spLocks/>
          </p:cNvSpPr>
          <p:nvPr/>
        </p:nvSpPr>
        <p:spPr bwMode="auto">
          <a:xfrm>
            <a:off x="1866901" y="787400"/>
            <a:ext cx="8385175" cy="5900738"/>
          </a:xfrm>
          <a:custGeom>
            <a:avLst/>
            <a:gdLst>
              <a:gd name="T0" fmla="*/ 0 w 16145483"/>
              <a:gd name="T1" fmla="*/ 0 h 8375469"/>
              <a:gd name="T2" fmla="*/ 2261696 w 16145483"/>
              <a:gd name="T3" fmla="*/ 0 h 8375469"/>
              <a:gd name="T4" fmla="*/ 2261696 w 16145483"/>
              <a:gd name="T5" fmla="*/ 2928875 h 8375469"/>
              <a:gd name="T6" fmla="*/ 0 w 16145483"/>
              <a:gd name="T7" fmla="*/ 2928875 h 8375469"/>
              <a:gd name="T8" fmla="*/ 0 w 16145483"/>
              <a:gd name="T9" fmla="*/ 0 h 83754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145483" h="8375469">
                <a:moveTo>
                  <a:pt x="0" y="0"/>
                </a:moveTo>
                <a:lnTo>
                  <a:pt x="16145482" y="0"/>
                </a:lnTo>
                <a:lnTo>
                  <a:pt x="16145482" y="8375470"/>
                </a:lnTo>
                <a:lnTo>
                  <a:pt x="0" y="837547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18435" name="Freeform 3">
            <a:extLst>
              <a:ext uri="{FF2B5EF4-FFF2-40B4-BE49-F238E27FC236}">
                <a16:creationId xmlns:a16="http://schemas.microsoft.com/office/drawing/2014/main" id="{D4DADFBB-49DE-3444-5A01-E9A35B28C382}"/>
              </a:ext>
            </a:extLst>
          </p:cNvPr>
          <p:cNvSpPr>
            <a:spLocks/>
          </p:cNvSpPr>
          <p:nvPr/>
        </p:nvSpPr>
        <p:spPr bwMode="auto">
          <a:xfrm>
            <a:off x="4148139" y="1990726"/>
            <a:ext cx="3895725" cy="3813175"/>
          </a:xfrm>
          <a:custGeom>
            <a:avLst/>
            <a:gdLst>
              <a:gd name="T0" fmla="*/ 0 w 7793953"/>
              <a:gd name="T1" fmla="*/ 0 h 5718813"/>
              <a:gd name="T2" fmla="*/ 973306 w 7793953"/>
              <a:gd name="T3" fmla="*/ 0 h 5718813"/>
              <a:gd name="T4" fmla="*/ 973306 w 7793953"/>
              <a:gd name="T5" fmla="*/ 1695307 h 5718813"/>
              <a:gd name="T6" fmla="*/ 0 w 7793953"/>
              <a:gd name="T7" fmla="*/ 1695307 h 5718813"/>
              <a:gd name="T8" fmla="*/ 0 w 7793953"/>
              <a:gd name="T9" fmla="*/ 0 h 57188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93953" h="5718813">
                <a:moveTo>
                  <a:pt x="0" y="0"/>
                </a:moveTo>
                <a:lnTo>
                  <a:pt x="7793954" y="0"/>
                </a:lnTo>
                <a:lnTo>
                  <a:pt x="7793954" y="5718814"/>
                </a:lnTo>
                <a:lnTo>
                  <a:pt x="0" y="571881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59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18436" name="TextBox 4">
            <a:extLst>
              <a:ext uri="{FF2B5EF4-FFF2-40B4-BE49-F238E27FC236}">
                <a16:creationId xmlns:a16="http://schemas.microsoft.com/office/drawing/2014/main" id="{499975FD-7075-E3E7-8D08-FDB7D25E1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8888" y="3084513"/>
            <a:ext cx="705326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4000"/>
              </a:lnSpc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A66A6A"/>
                </a:solidFill>
                <a:latin typeface="Times New Roman" panose="02020603050405020304" pitchFamily="18" charset="0"/>
                <a:ea typeface="UTM Americana EB Bold"/>
                <a:cs typeface="Times New Roman" panose="02020603050405020304" pitchFamily="18" charset="0"/>
                <a:sym typeface="UTM Americana EB Bold"/>
              </a:rPr>
              <a:t>Hoạt động làm quen văn học</a:t>
            </a:r>
          </a:p>
          <a:p>
            <a:pPr algn="ctr">
              <a:lnSpc>
                <a:spcPts val="4000"/>
              </a:lnSpc>
              <a:spcBef>
                <a:spcPct val="0"/>
              </a:spcBef>
              <a:buNone/>
            </a:pPr>
            <a:r>
              <a:rPr lang="en-US" altLang="en-US" sz="2900" b="1">
                <a:solidFill>
                  <a:srgbClr val="A66A6A"/>
                </a:solidFill>
                <a:latin typeface="Times New Roman" panose="02020603050405020304" pitchFamily="18" charset="0"/>
                <a:ea typeface="UTM Americana EB Bold"/>
                <a:cs typeface="Times New Roman" panose="02020603050405020304" pitchFamily="18" charset="0"/>
                <a:sym typeface="UTM Americana EB Bold"/>
              </a:rPr>
              <a:t>(Ứng dụng công nghệ trí tuệ nhân tạo AI) </a:t>
            </a:r>
          </a:p>
        </p:txBody>
      </p:sp>
      <p:sp>
        <p:nvSpPr>
          <p:cNvPr id="18437" name="Freeform 5">
            <a:extLst>
              <a:ext uri="{FF2B5EF4-FFF2-40B4-BE49-F238E27FC236}">
                <a16:creationId xmlns:a16="http://schemas.microsoft.com/office/drawing/2014/main" id="{1788D110-5566-B43C-A3E4-D47E00084CA2}"/>
              </a:ext>
            </a:extLst>
          </p:cNvPr>
          <p:cNvSpPr>
            <a:spLocks/>
          </p:cNvSpPr>
          <p:nvPr/>
        </p:nvSpPr>
        <p:spPr bwMode="auto">
          <a:xfrm>
            <a:off x="1511301" y="4797425"/>
            <a:ext cx="1604963" cy="2749550"/>
          </a:xfrm>
          <a:custGeom>
            <a:avLst/>
            <a:gdLst>
              <a:gd name="T0" fmla="*/ 0 w 3210626"/>
              <a:gd name="T1" fmla="*/ 0 h 4122794"/>
              <a:gd name="T2" fmla="*/ 401066 w 3210626"/>
              <a:gd name="T3" fmla="*/ 0 h 4122794"/>
              <a:gd name="T4" fmla="*/ 401066 w 3210626"/>
              <a:gd name="T5" fmla="*/ 1222930 h 4122794"/>
              <a:gd name="T6" fmla="*/ 0 w 3210626"/>
              <a:gd name="T7" fmla="*/ 1222930 h 4122794"/>
              <a:gd name="T8" fmla="*/ 0 w 3210626"/>
              <a:gd name="T9" fmla="*/ 0 h 41227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10626" h="4122794">
                <a:moveTo>
                  <a:pt x="0" y="0"/>
                </a:moveTo>
                <a:lnTo>
                  <a:pt x="3210626" y="0"/>
                </a:lnTo>
                <a:lnTo>
                  <a:pt x="3210626" y="4122794"/>
                </a:lnTo>
                <a:lnTo>
                  <a:pt x="0" y="412279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FD5469F-1778-C74E-B05A-6AFA9BC549A2}"/>
              </a:ext>
            </a:extLst>
          </p:cNvPr>
          <p:cNvSpPr txBox="1"/>
          <p:nvPr/>
        </p:nvSpPr>
        <p:spPr>
          <a:xfrm>
            <a:off x="2610176" y="2272756"/>
            <a:ext cx="6971649" cy="1618473"/>
          </a:xfrm>
          <a:prstGeom prst="rect">
            <a:avLst/>
          </a:prstGeom>
        </p:spPr>
        <p:txBody>
          <a:bodyPr spcFirstLastPara="1" lIns="0" tIns="0" rIns="0" bIns="0" numCol="1">
            <a:prstTxWarp prst="textArchUp">
              <a:avLst/>
            </a:prstTxWarp>
            <a:spAutoFit/>
          </a:bodyPr>
          <a:lstStyle/>
          <a:p>
            <a:pPr algn="ctr">
              <a:lnSpc>
                <a:spcPts val="5608"/>
              </a:lnSpc>
              <a:defRPr/>
            </a:pPr>
            <a:r>
              <a:rPr lang="en-US" sz="4400" b="1" dirty="0">
                <a:solidFill>
                  <a:srgbClr val="A66A6A"/>
                </a:solidFill>
                <a:latin typeface="Times New Roman" pitchFamily="18" charset="0"/>
                <a:ea typeface="UTM Americana EB Bold"/>
                <a:cs typeface="Times New Roman" pitchFamily="18" charset="0"/>
                <a:sym typeface="UTM Americana EB Bold"/>
              </a:rPr>
              <a:t>Lĩnh vực phát triển ngôn ngữ</a:t>
            </a:r>
          </a:p>
        </p:txBody>
      </p:sp>
      <p:sp>
        <p:nvSpPr>
          <p:cNvPr id="18439" name="TextBox 7">
            <a:extLst>
              <a:ext uri="{FF2B5EF4-FFF2-40B4-BE49-F238E27FC236}">
                <a16:creationId xmlns:a16="http://schemas.microsoft.com/office/drawing/2014/main" id="{454DAE48-67A5-7439-0601-160024446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989" y="190501"/>
            <a:ext cx="7577137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3250"/>
              </a:lnSpc>
              <a:spcBef>
                <a:spcPct val="0"/>
              </a:spcBef>
              <a:buNone/>
            </a:pPr>
            <a:r>
              <a:rPr lang="en-US" altLang="en-US" sz="2200" b="1">
                <a:solidFill>
                  <a:srgbClr val="A66A6A"/>
                </a:solidFill>
                <a:latin typeface="Times New Roman" panose="02020603050405020304" pitchFamily="18" charset="0"/>
                <a:ea typeface="UTM Americana EB Bold"/>
                <a:cs typeface="Times New Roman" panose="02020603050405020304" pitchFamily="18" charset="0"/>
                <a:sym typeface="UTM Americana EB Bold"/>
              </a:rPr>
              <a:t>ỦY BAN NHÂN DÂN HUYỆN BÁT XÁT</a:t>
            </a:r>
          </a:p>
          <a:p>
            <a:pPr algn="ctr">
              <a:lnSpc>
                <a:spcPts val="3225"/>
              </a:lnSpc>
              <a:spcBef>
                <a:spcPct val="0"/>
              </a:spcBef>
              <a:buNone/>
            </a:pPr>
            <a:r>
              <a:rPr lang="en-US" altLang="en-US" sz="2200" b="1">
                <a:solidFill>
                  <a:srgbClr val="A66A6A"/>
                </a:solidFill>
                <a:latin typeface="Times New Roman" panose="02020603050405020304" pitchFamily="18" charset="0"/>
                <a:ea typeface="UTM Americana EB Bold"/>
                <a:cs typeface="Times New Roman" panose="02020603050405020304" pitchFamily="18" charset="0"/>
                <a:sym typeface="UTM Americana EB Bold"/>
              </a:rPr>
              <a:t>TRƯỜNG MẦM NON THỊ TRẤN</a:t>
            </a:r>
          </a:p>
        </p:txBody>
      </p:sp>
      <p:sp>
        <p:nvSpPr>
          <p:cNvPr id="18440" name="Freeform 8">
            <a:extLst>
              <a:ext uri="{FF2B5EF4-FFF2-40B4-BE49-F238E27FC236}">
                <a16:creationId xmlns:a16="http://schemas.microsoft.com/office/drawing/2014/main" id="{97C72A61-07F5-4EDB-08CB-B82F67205D8C}"/>
              </a:ext>
            </a:extLst>
          </p:cNvPr>
          <p:cNvSpPr>
            <a:spLocks/>
          </p:cNvSpPr>
          <p:nvPr/>
        </p:nvSpPr>
        <p:spPr bwMode="auto">
          <a:xfrm>
            <a:off x="9023351" y="4619625"/>
            <a:ext cx="1228725" cy="1697038"/>
          </a:xfrm>
          <a:custGeom>
            <a:avLst/>
            <a:gdLst>
              <a:gd name="T0" fmla="*/ 0 w 2457871"/>
              <a:gd name="T1" fmla="*/ 0 h 2545818"/>
              <a:gd name="T2" fmla="*/ 307076 w 2457871"/>
              <a:gd name="T3" fmla="*/ 0 h 2545818"/>
              <a:gd name="T4" fmla="*/ 307076 w 2457871"/>
              <a:gd name="T5" fmla="*/ 754085 h 2545818"/>
              <a:gd name="T6" fmla="*/ 0 w 2457871"/>
              <a:gd name="T7" fmla="*/ 754085 h 2545818"/>
              <a:gd name="T8" fmla="*/ 0 w 2457871"/>
              <a:gd name="T9" fmla="*/ 0 h 25458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57871" h="2545818">
                <a:moveTo>
                  <a:pt x="0" y="0"/>
                </a:moveTo>
                <a:lnTo>
                  <a:pt x="2457872" y="0"/>
                </a:lnTo>
                <a:lnTo>
                  <a:pt x="2457872" y="2545818"/>
                </a:lnTo>
                <a:lnTo>
                  <a:pt x="0" y="254581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18441" name="Freeform 9">
            <a:extLst>
              <a:ext uri="{FF2B5EF4-FFF2-40B4-BE49-F238E27FC236}">
                <a16:creationId xmlns:a16="http://schemas.microsoft.com/office/drawing/2014/main" id="{691A3A81-7EC2-29D0-173F-F87A5DE0DD00}"/>
              </a:ext>
            </a:extLst>
          </p:cNvPr>
          <p:cNvSpPr>
            <a:spLocks/>
          </p:cNvSpPr>
          <p:nvPr/>
        </p:nvSpPr>
        <p:spPr bwMode="auto">
          <a:xfrm rot="710866">
            <a:off x="1763713" y="830263"/>
            <a:ext cx="1198562" cy="1395412"/>
          </a:xfrm>
          <a:custGeom>
            <a:avLst/>
            <a:gdLst>
              <a:gd name="T0" fmla="*/ 0 w 2094330"/>
              <a:gd name="T1" fmla="*/ 0 h 2094330"/>
              <a:gd name="T2" fmla="*/ 392547 w 2094330"/>
              <a:gd name="T3" fmla="*/ 0 h 2094330"/>
              <a:gd name="T4" fmla="*/ 392547 w 2094330"/>
              <a:gd name="T5" fmla="*/ 619465 h 2094330"/>
              <a:gd name="T6" fmla="*/ 0 w 2094330"/>
              <a:gd name="T7" fmla="*/ 619465 h 2094330"/>
              <a:gd name="T8" fmla="*/ 0 w 2094330"/>
              <a:gd name="T9" fmla="*/ 0 h 20943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94330" h="2094330">
                <a:moveTo>
                  <a:pt x="0" y="0"/>
                </a:moveTo>
                <a:lnTo>
                  <a:pt x="2094330" y="0"/>
                </a:lnTo>
                <a:lnTo>
                  <a:pt x="2094330" y="2094330"/>
                </a:lnTo>
                <a:lnTo>
                  <a:pt x="0" y="209433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18442" name="TextBox 10">
            <a:extLst>
              <a:ext uri="{FF2B5EF4-FFF2-40B4-BE49-F238E27FC236}">
                <a16:creationId xmlns:a16="http://schemas.microsoft.com/office/drawing/2014/main" id="{4EB4467D-B126-F0F9-ADC0-50763A286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3675" y="5240338"/>
            <a:ext cx="418465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3050"/>
              </a:lnSpc>
              <a:spcBef>
                <a:spcPct val="0"/>
              </a:spcBef>
              <a:buNone/>
            </a:pPr>
            <a:r>
              <a:rPr lang="en-US" altLang="en-US" sz="2900" b="1">
                <a:solidFill>
                  <a:srgbClr val="A66A6A"/>
                </a:solidFill>
                <a:latin typeface="Times New Roman" panose="02020603050405020304" pitchFamily="18" charset="0"/>
                <a:ea typeface="UTM Americana EB Bold"/>
                <a:cs typeface="Times New Roman" panose="02020603050405020304" pitchFamily="18" charset="0"/>
                <a:sym typeface="UTM Americana EB Bold"/>
              </a:rPr>
              <a:t>Giáo viên: Cồ Thị Thành</a:t>
            </a:r>
          </a:p>
          <a:p>
            <a:pPr algn="ctr">
              <a:lnSpc>
                <a:spcPts val="3050"/>
              </a:lnSpc>
              <a:spcBef>
                <a:spcPct val="0"/>
              </a:spcBef>
              <a:buNone/>
            </a:pPr>
            <a:r>
              <a:rPr lang="en-US" altLang="en-US" sz="2900" b="1">
                <a:solidFill>
                  <a:srgbClr val="A66A6A"/>
                </a:solidFill>
                <a:latin typeface="Times New Roman" panose="02020603050405020304" pitchFamily="18" charset="0"/>
                <a:ea typeface="UTM Americana EB Bold"/>
                <a:cs typeface="Times New Roman" panose="02020603050405020304" pitchFamily="18" charset="0"/>
                <a:sym typeface="UTM Americana EB Bold"/>
              </a:rPr>
              <a:t>Đối tượng: Trẻ 4-5 tuổi</a:t>
            </a:r>
          </a:p>
        </p:txBody>
      </p:sp>
      <p:sp>
        <p:nvSpPr>
          <p:cNvPr id="18443" name="Freeform 11">
            <a:extLst>
              <a:ext uri="{FF2B5EF4-FFF2-40B4-BE49-F238E27FC236}">
                <a16:creationId xmlns:a16="http://schemas.microsoft.com/office/drawing/2014/main" id="{1F9F5595-393B-A7E9-A4D0-15771A954543}"/>
              </a:ext>
            </a:extLst>
          </p:cNvPr>
          <p:cNvSpPr>
            <a:spLocks/>
          </p:cNvSpPr>
          <p:nvPr/>
        </p:nvSpPr>
        <p:spPr bwMode="auto">
          <a:xfrm rot="19001256">
            <a:off x="9113839" y="292100"/>
            <a:ext cx="1349375" cy="1504950"/>
          </a:xfrm>
          <a:custGeom>
            <a:avLst/>
            <a:gdLst>
              <a:gd name="T0" fmla="*/ 0 w 2140115"/>
              <a:gd name="T1" fmla="*/ 0 h 2258696"/>
              <a:gd name="T2" fmla="*/ 536443 w 2140115"/>
              <a:gd name="T3" fmla="*/ 0 h 2258696"/>
              <a:gd name="T4" fmla="*/ 536443 w 2140115"/>
              <a:gd name="T5" fmla="*/ 668114 h 2258696"/>
              <a:gd name="T6" fmla="*/ 0 w 2140115"/>
              <a:gd name="T7" fmla="*/ 668114 h 2258696"/>
              <a:gd name="T8" fmla="*/ 0 w 2140115"/>
              <a:gd name="T9" fmla="*/ 0 h 22586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40115" h="2258696">
                <a:moveTo>
                  <a:pt x="0" y="0"/>
                </a:moveTo>
                <a:lnTo>
                  <a:pt x="2140115" y="0"/>
                </a:lnTo>
                <a:lnTo>
                  <a:pt x="2140115" y="2258696"/>
                </a:lnTo>
                <a:lnTo>
                  <a:pt x="0" y="225869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18444" name="TextBox 12">
            <a:extLst>
              <a:ext uri="{FF2B5EF4-FFF2-40B4-BE49-F238E27FC236}">
                <a16:creationId xmlns:a16="http://schemas.microsoft.com/office/drawing/2014/main" id="{5FB7DB98-78D9-AE5A-37CD-5FEEAAE7C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9" y="4400550"/>
            <a:ext cx="7170737" cy="80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3050"/>
              </a:lnSpc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A66A6A"/>
                </a:solidFill>
                <a:latin typeface="Times New Roman" panose="02020603050405020304" pitchFamily="18" charset="0"/>
                <a:ea typeface="UTM Americana EB Bold"/>
                <a:cs typeface="Times New Roman" panose="02020603050405020304" pitchFamily="18" charset="0"/>
                <a:sym typeface="UTM Americana EB Bold"/>
              </a:rPr>
              <a:t>Đề tài: Truyện “Thanh âm đầm lầy”</a:t>
            </a:r>
          </a:p>
          <a:p>
            <a:pPr algn="ctr">
              <a:lnSpc>
                <a:spcPts val="3050"/>
              </a:lnSpc>
              <a:spcBef>
                <a:spcPct val="0"/>
              </a:spcBef>
              <a:buNone/>
            </a:pPr>
            <a:endParaRPr lang="en-US" altLang="en-US" sz="3600" b="1">
              <a:solidFill>
                <a:srgbClr val="A66A6A"/>
              </a:solidFill>
              <a:latin typeface="Times New Roman" panose="02020603050405020304" pitchFamily="18" charset="0"/>
              <a:ea typeface="UTM Americana EB Bold"/>
              <a:cs typeface="Times New Roman" panose="02020603050405020304" pitchFamily="18" charset="0"/>
              <a:sym typeface="UTM Americana EB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reeform 2">
            <a:extLst>
              <a:ext uri="{FF2B5EF4-FFF2-40B4-BE49-F238E27FC236}">
                <a16:creationId xmlns:a16="http://schemas.microsoft.com/office/drawing/2014/main" id="{052D48E3-BFA4-C126-173F-174529DB7253}"/>
              </a:ext>
            </a:extLst>
          </p:cNvPr>
          <p:cNvSpPr>
            <a:spLocks/>
          </p:cNvSpPr>
          <p:nvPr/>
        </p:nvSpPr>
        <p:spPr bwMode="auto">
          <a:xfrm>
            <a:off x="1866900" y="1198564"/>
            <a:ext cx="8496300" cy="5489575"/>
          </a:xfrm>
          <a:custGeom>
            <a:avLst/>
            <a:gdLst>
              <a:gd name="T0" fmla="*/ 0 w 16145483"/>
              <a:gd name="T1" fmla="*/ 0 h 8375469"/>
              <a:gd name="T2" fmla="*/ 2352813 w 16145483"/>
              <a:gd name="T3" fmla="*/ 0 h 8375469"/>
              <a:gd name="T4" fmla="*/ 2352813 w 16145483"/>
              <a:gd name="T5" fmla="*/ 2358294 h 8375469"/>
              <a:gd name="T6" fmla="*/ 0 w 16145483"/>
              <a:gd name="T7" fmla="*/ 2358294 h 8375469"/>
              <a:gd name="T8" fmla="*/ 0 w 16145483"/>
              <a:gd name="T9" fmla="*/ 0 h 83754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145483" h="8375469">
                <a:moveTo>
                  <a:pt x="0" y="0"/>
                </a:moveTo>
                <a:lnTo>
                  <a:pt x="16145482" y="0"/>
                </a:lnTo>
                <a:lnTo>
                  <a:pt x="16145482" y="8375470"/>
                </a:lnTo>
                <a:lnTo>
                  <a:pt x="0" y="837547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19459" name="Freeform 3">
            <a:extLst>
              <a:ext uri="{FF2B5EF4-FFF2-40B4-BE49-F238E27FC236}">
                <a16:creationId xmlns:a16="http://schemas.microsoft.com/office/drawing/2014/main" id="{8BD958FB-2A14-FBB5-5B80-975043E70FB9}"/>
              </a:ext>
            </a:extLst>
          </p:cNvPr>
          <p:cNvSpPr>
            <a:spLocks/>
          </p:cNvSpPr>
          <p:nvPr/>
        </p:nvSpPr>
        <p:spPr bwMode="auto">
          <a:xfrm>
            <a:off x="4148139" y="1990726"/>
            <a:ext cx="3895725" cy="3813175"/>
          </a:xfrm>
          <a:custGeom>
            <a:avLst/>
            <a:gdLst>
              <a:gd name="T0" fmla="*/ 0 w 7793953"/>
              <a:gd name="T1" fmla="*/ 0 h 5718813"/>
              <a:gd name="T2" fmla="*/ 973306 w 7793953"/>
              <a:gd name="T3" fmla="*/ 0 h 5718813"/>
              <a:gd name="T4" fmla="*/ 973306 w 7793953"/>
              <a:gd name="T5" fmla="*/ 1695307 h 5718813"/>
              <a:gd name="T6" fmla="*/ 0 w 7793953"/>
              <a:gd name="T7" fmla="*/ 1695307 h 5718813"/>
              <a:gd name="T8" fmla="*/ 0 w 7793953"/>
              <a:gd name="T9" fmla="*/ 0 h 57188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93953" h="5718813">
                <a:moveTo>
                  <a:pt x="0" y="0"/>
                </a:moveTo>
                <a:lnTo>
                  <a:pt x="7793954" y="0"/>
                </a:lnTo>
                <a:lnTo>
                  <a:pt x="7793954" y="5718814"/>
                </a:lnTo>
                <a:lnTo>
                  <a:pt x="0" y="571881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>
              <a:alphaModFix amt="59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19460" name="TextBox 4">
            <a:extLst>
              <a:ext uri="{FF2B5EF4-FFF2-40B4-BE49-F238E27FC236}">
                <a16:creationId xmlns:a16="http://schemas.microsoft.com/office/drawing/2014/main" id="{93210D3E-7855-43D7-8983-86C71F841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5864" y="3114676"/>
            <a:ext cx="7335837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4000"/>
              </a:lnSpc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A66A6A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UTM Americana EB Bold"/>
              </a:rPr>
              <a:t>Hoạt động làm quen văn học</a:t>
            </a:r>
          </a:p>
          <a:p>
            <a:pPr algn="ctr">
              <a:lnSpc>
                <a:spcPts val="4000"/>
              </a:lnSpc>
              <a:spcBef>
                <a:spcPct val="0"/>
              </a:spcBef>
              <a:buNone/>
            </a:pPr>
            <a:r>
              <a:rPr lang="en-US" altLang="en-US" sz="2900" b="1">
                <a:solidFill>
                  <a:srgbClr val="A66A6A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UTM Americana EB Bold"/>
              </a:rPr>
              <a:t>(Ứng dụng công nghệ trí tuệ nhân tạo AI) </a:t>
            </a:r>
          </a:p>
        </p:txBody>
      </p:sp>
      <p:sp>
        <p:nvSpPr>
          <p:cNvPr id="19461" name="Freeform 5">
            <a:extLst>
              <a:ext uri="{FF2B5EF4-FFF2-40B4-BE49-F238E27FC236}">
                <a16:creationId xmlns:a16="http://schemas.microsoft.com/office/drawing/2014/main" id="{9FA38C52-7663-95DD-A813-6B2FB6B6CC7F}"/>
              </a:ext>
            </a:extLst>
          </p:cNvPr>
          <p:cNvSpPr>
            <a:spLocks/>
          </p:cNvSpPr>
          <p:nvPr/>
        </p:nvSpPr>
        <p:spPr bwMode="auto">
          <a:xfrm>
            <a:off x="1511301" y="4797425"/>
            <a:ext cx="1604963" cy="2749550"/>
          </a:xfrm>
          <a:custGeom>
            <a:avLst/>
            <a:gdLst>
              <a:gd name="T0" fmla="*/ 0 w 3210626"/>
              <a:gd name="T1" fmla="*/ 0 h 4122794"/>
              <a:gd name="T2" fmla="*/ 401066 w 3210626"/>
              <a:gd name="T3" fmla="*/ 0 h 4122794"/>
              <a:gd name="T4" fmla="*/ 401066 w 3210626"/>
              <a:gd name="T5" fmla="*/ 1222930 h 4122794"/>
              <a:gd name="T6" fmla="*/ 0 w 3210626"/>
              <a:gd name="T7" fmla="*/ 1222930 h 4122794"/>
              <a:gd name="T8" fmla="*/ 0 w 3210626"/>
              <a:gd name="T9" fmla="*/ 0 h 41227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10626" h="4122794">
                <a:moveTo>
                  <a:pt x="0" y="0"/>
                </a:moveTo>
                <a:lnTo>
                  <a:pt x="3210626" y="0"/>
                </a:lnTo>
                <a:lnTo>
                  <a:pt x="3210626" y="4122794"/>
                </a:lnTo>
                <a:lnTo>
                  <a:pt x="0" y="412279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736530B-3E1F-32CB-8D14-8B7C437DEF1F}"/>
              </a:ext>
            </a:extLst>
          </p:cNvPr>
          <p:cNvSpPr txBox="1"/>
          <p:nvPr/>
        </p:nvSpPr>
        <p:spPr>
          <a:xfrm>
            <a:off x="2610176" y="2667001"/>
            <a:ext cx="6971649" cy="854935"/>
          </a:xfrm>
          <a:prstGeom prst="rect">
            <a:avLst/>
          </a:prstGeom>
        </p:spPr>
        <p:txBody>
          <a:bodyPr spcFirstLastPara="1" lIns="0" tIns="0" rIns="0" bIns="0" numCol="1">
            <a:prstTxWarp prst="textArchUp">
              <a:avLst/>
            </a:prstTxWarp>
            <a:spAutoFit/>
          </a:bodyPr>
          <a:lstStyle/>
          <a:p>
            <a:pPr marL="742950" indent="-742950" algn="ctr">
              <a:lnSpc>
                <a:spcPts val="5608"/>
              </a:lnSpc>
              <a:buFont typeface="+mj-lt"/>
              <a:buAutoNum type="arabicPeriod"/>
              <a:defRPr/>
            </a:pPr>
            <a:r>
              <a:rPr lang="en-US" sz="4400" b="1" dirty="0">
                <a:solidFill>
                  <a:srgbClr val="A66A6A"/>
                </a:solidFill>
                <a:latin typeface="Times New Roman" pitchFamily="18" charset="0"/>
                <a:ea typeface="UTM Americana EB Bold"/>
                <a:cs typeface="Times New Roman" pitchFamily="18" charset="0"/>
                <a:sym typeface="UTM Americana EB Bold"/>
              </a:rPr>
              <a:t>Lĩnh vực phát triển ngôn ngữ</a:t>
            </a:r>
          </a:p>
        </p:txBody>
      </p:sp>
      <p:sp>
        <p:nvSpPr>
          <p:cNvPr id="19463" name="TextBox 7">
            <a:extLst>
              <a:ext uri="{FF2B5EF4-FFF2-40B4-BE49-F238E27FC236}">
                <a16:creationId xmlns:a16="http://schemas.microsoft.com/office/drawing/2014/main" id="{D3AD8A88-C77C-66F0-93BD-512070B0C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164" y="133351"/>
            <a:ext cx="7577137" cy="79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3250"/>
              </a:lnSpc>
              <a:spcBef>
                <a:spcPct val="0"/>
              </a:spcBef>
              <a:buNone/>
            </a:pPr>
            <a:r>
              <a:rPr lang="en-US" altLang="en-US" sz="2200" b="1">
                <a:solidFill>
                  <a:srgbClr val="A66A6A"/>
                </a:solidFill>
                <a:latin typeface="Times New Roman" panose="02020603050405020304" pitchFamily="18" charset="0"/>
                <a:ea typeface="UTM Americana EB Bold"/>
                <a:cs typeface="Times New Roman" panose="02020603050405020304" pitchFamily="18" charset="0"/>
                <a:sym typeface="UTM Americana EB Bold"/>
              </a:rPr>
              <a:t>ỦY BAN NHÂN DÂN HUYỆN BÁT XÁT</a:t>
            </a:r>
          </a:p>
          <a:p>
            <a:pPr algn="ctr">
              <a:lnSpc>
                <a:spcPts val="3225"/>
              </a:lnSpc>
              <a:spcBef>
                <a:spcPct val="0"/>
              </a:spcBef>
              <a:buNone/>
            </a:pPr>
            <a:r>
              <a:rPr lang="en-US" altLang="en-US" sz="2200" b="1">
                <a:solidFill>
                  <a:srgbClr val="A66A6A"/>
                </a:solidFill>
                <a:latin typeface="Times New Roman" panose="02020603050405020304" pitchFamily="18" charset="0"/>
                <a:ea typeface="UTM Americana EB Bold"/>
                <a:cs typeface="Times New Roman" panose="02020603050405020304" pitchFamily="18" charset="0"/>
                <a:sym typeface="UTM Americana EB Bold"/>
              </a:rPr>
              <a:t>TRƯỜNG MẦM NON THỊ TRẤN</a:t>
            </a:r>
          </a:p>
        </p:txBody>
      </p:sp>
      <p:sp>
        <p:nvSpPr>
          <p:cNvPr id="19464" name="Freeform 8">
            <a:extLst>
              <a:ext uri="{FF2B5EF4-FFF2-40B4-BE49-F238E27FC236}">
                <a16:creationId xmlns:a16="http://schemas.microsoft.com/office/drawing/2014/main" id="{5CAC1B0F-1C64-744F-B7E3-41A702A89441}"/>
              </a:ext>
            </a:extLst>
          </p:cNvPr>
          <p:cNvSpPr>
            <a:spLocks/>
          </p:cNvSpPr>
          <p:nvPr/>
        </p:nvSpPr>
        <p:spPr bwMode="auto">
          <a:xfrm>
            <a:off x="9023351" y="4619625"/>
            <a:ext cx="1228725" cy="1697038"/>
          </a:xfrm>
          <a:custGeom>
            <a:avLst/>
            <a:gdLst>
              <a:gd name="T0" fmla="*/ 0 w 2457871"/>
              <a:gd name="T1" fmla="*/ 0 h 2545818"/>
              <a:gd name="T2" fmla="*/ 307076 w 2457871"/>
              <a:gd name="T3" fmla="*/ 0 h 2545818"/>
              <a:gd name="T4" fmla="*/ 307076 w 2457871"/>
              <a:gd name="T5" fmla="*/ 754085 h 2545818"/>
              <a:gd name="T6" fmla="*/ 0 w 2457871"/>
              <a:gd name="T7" fmla="*/ 754085 h 2545818"/>
              <a:gd name="T8" fmla="*/ 0 w 2457871"/>
              <a:gd name="T9" fmla="*/ 0 h 25458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57871" h="2545818">
                <a:moveTo>
                  <a:pt x="0" y="0"/>
                </a:moveTo>
                <a:lnTo>
                  <a:pt x="2457872" y="0"/>
                </a:lnTo>
                <a:lnTo>
                  <a:pt x="2457872" y="2545818"/>
                </a:lnTo>
                <a:lnTo>
                  <a:pt x="0" y="254581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19465" name="Freeform 9">
            <a:extLst>
              <a:ext uri="{FF2B5EF4-FFF2-40B4-BE49-F238E27FC236}">
                <a16:creationId xmlns:a16="http://schemas.microsoft.com/office/drawing/2014/main" id="{337BF66B-D308-11DF-A975-4B1D2E752E54}"/>
              </a:ext>
            </a:extLst>
          </p:cNvPr>
          <p:cNvSpPr>
            <a:spLocks/>
          </p:cNvSpPr>
          <p:nvPr/>
        </p:nvSpPr>
        <p:spPr bwMode="auto">
          <a:xfrm rot="710866">
            <a:off x="1765301" y="814388"/>
            <a:ext cx="1046163" cy="1395412"/>
          </a:xfrm>
          <a:custGeom>
            <a:avLst/>
            <a:gdLst>
              <a:gd name="T0" fmla="*/ 0 w 2094330"/>
              <a:gd name="T1" fmla="*/ 0 h 2094330"/>
              <a:gd name="T2" fmla="*/ 261040 w 2094330"/>
              <a:gd name="T3" fmla="*/ 0 h 2094330"/>
              <a:gd name="T4" fmla="*/ 261040 w 2094330"/>
              <a:gd name="T5" fmla="*/ 619465 h 2094330"/>
              <a:gd name="T6" fmla="*/ 0 w 2094330"/>
              <a:gd name="T7" fmla="*/ 619465 h 2094330"/>
              <a:gd name="T8" fmla="*/ 0 w 2094330"/>
              <a:gd name="T9" fmla="*/ 0 h 20943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94330" h="2094330">
                <a:moveTo>
                  <a:pt x="0" y="0"/>
                </a:moveTo>
                <a:lnTo>
                  <a:pt x="2094330" y="0"/>
                </a:lnTo>
                <a:lnTo>
                  <a:pt x="2094330" y="2094330"/>
                </a:lnTo>
                <a:lnTo>
                  <a:pt x="0" y="209433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19466" name="TextBox 10">
            <a:extLst>
              <a:ext uri="{FF2B5EF4-FFF2-40B4-BE49-F238E27FC236}">
                <a16:creationId xmlns:a16="http://schemas.microsoft.com/office/drawing/2014/main" id="{5F9663AA-5FE9-1E25-B14C-81BC4E3FF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3675" y="5240338"/>
            <a:ext cx="418465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3050"/>
              </a:lnSpc>
              <a:spcBef>
                <a:spcPct val="0"/>
              </a:spcBef>
              <a:buNone/>
            </a:pPr>
            <a:r>
              <a:rPr lang="en-US" altLang="en-US" sz="2900" b="1">
                <a:solidFill>
                  <a:srgbClr val="A66A6A"/>
                </a:solidFill>
                <a:latin typeface="Times New Roman" panose="02020603050405020304" pitchFamily="18" charset="0"/>
                <a:ea typeface="UTM Americana EB Bold"/>
                <a:cs typeface="Times New Roman" panose="02020603050405020304" pitchFamily="18" charset="0"/>
                <a:sym typeface="UTM Americana EB Bold"/>
              </a:rPr>
              <a:t>Giáo viên: Cồ Thị Thành</a:t>
            </a:r>
          </a:p>
          <a:p>
            <a:pPr algn="ctr">
              <a:lnSpc>
                <a:spcPts val="3050"/>
              </a:lnSpc>
              <a:spcBef>
                <a:spcPct val="0"/>
              </a:spcBef>
              <a:buNone/>
            </a:pPr>
            <a:r>
              <a:rPr lang="en-US" altLang="en-US" sz="2900" b="1">
                <a:solidFill>
                  <a:srgbClr val="A66A6A"/>
                </a:solidFill>
                <a:latin typeface="Times New Roman" panose="02020603050405020304" pitchFamily="18" charset="0"/>
                <a:ea typeface="UTM Americana EB Bold"/>
                <a:cs typeface="Times New Roman" panose="02020603050405020304" pitchFamily="18" charset="0"/>
                <a:sym typeface="UTM Americana EB Bold"/>
              </a:rPr>
              <a:t>Đối tượng: Trẻ 4-5 tuổi</a:t>
            </a:r>
          </a:p>
        </p:txBody>
      </p:sp>
      <p:sp>
        <p:nvSpPr>
          <p:cNvPr id="19467" name="Freeform 11">
            <a:extLst>
              <a:ext uri="{FF2B5EF4-FFF2-40B4-BE49-F238E27FC236}">
                <a16:creationId xmlns:a16="http://schemas.microsoft.com/office/drawing/2014/main" id="{A64EF136-368B-D765-4734-520BB570DFE4}"/>
              </a:ext>
            </a:extLst>
          </p:cNvPr>
          <p:cNvSpPr>
            <a:spLocks/>
          </p:cNvSpPr>
          <p:nvPr/>
        </p:nvSpPr>
        <p:spPr bwMode="auto">
          <a:xfrm rot="19001256">
            <a:off x="9031288" y="444500"/>
            <a:ext cx="1339850" cy="1506538"/>
          </a:xfrm>
          <a:custGeom>
            <a:avLst/>
            <a:gdLst>
              <a:gd name="T0" fmla="*/ 0 w 2140115"/>
              <a:gd name="T1" fmla="*/ 0 h 2258696"/>
              <a:gd name="T2" fmla="*/ 525164 w 2140115"/>
              <a:gd name="T3" fmla="*/ 0 h 2258696"/>
              <a:gd name="T4" fmla="*/ 525164 w 2140115"/>
              <a:gd name="T5" fmla="*/ 670232 h 2258696"/>
              <a:gd name="T6" fmla="*/ 0 w 2140115"/>
              <a:gd name="T7" fmla="*/ 670232 h 2258696"/>
              <a:gd name="T8" fmla="*/ 0 w 2140115"/>
              <a:gd name="T9" fmla="*/ 0 h 22586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40115" h="2258696">
                <a:moveTo>
                  <a:pt x="0" y="0"/>
                </a:moveTo>
                <a:lnTo>
                  <a:pt x="2140115" y="0"/>
                </a:lnTo>
                <a:lnTo>
                  <a:pt x="2140115" y="2258696"/>
                </a:lnTo>
                <a:lnTo>
                  <a:pt x="0" y="225869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19468" name="TextBox 12">
            <a:extLst>
              <a:ext uri="{FF2B5EF4-FFF2-40B4-BE49-F238E27FC236}">
                <a16:creationId xmlns:a16="http://schemas.microsoft.com/office/drawing/2014/main" id="{CB47D952-322C-A3A0-76AC-61A131550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839" y="4400550"/>
            <a:ext cx="7210425" cy="80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3050"/>
              </a:lnSpc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A66A6A"/>
                </a:solidFill>
                <a:latin typeface="Times New Roman" panose="02020603050405020304" pitchFamily="18" charset="0"/>
                <a:ea typeface="UTM Americana EB Bold"/>
                <a:cs typeface="Times New Roman" panose="02020603050405020304" pitchFamily="18" charset="0"/>
                <a:sym typeface="UTM Americana EB Bold"/>
              </a:rPr>
              <a:t>Đề tài: Truyện “Thanh âm đầm lầy”</a:t>
            </a:r>
          </a:p>
          <a:p>
            <a:pPr algn="ctr">
              <a:lnSpc>
                <a:spcPts val="3050"/>
              </a:lnSpc>
              <a:spcBef>
                <a:spcPct val="0"/>
              </a:spcBef>
              <a:buNone/>
            </a:pPr>
            <a:endParaRPr lang="en-US" altLang="en-US" sz="3600" b="1">
              <a:solidFill>
                <a:srgbClr val="A66A6A"/>
              </a:solidFill>
              <a:latin typeface="Times New Roman" panose="02020603050405020304" pitchFamily="18" charset="0"/>
              <a:ea typeface="UTM Americana EB Bold"/>
              <a:cs typeface="Times New Roman" panose="02020603050405020304" pitchFamily="18" charset="0"/>
              <a:sym typeface="UTM Americana EB Bold"/>
            </a:endParaRPr>
          </a:p>
        </p:txBody>
      </p:sp>
      <p:pic>
        <p:nvPicPr>
          <p:cNvPr id="13" name="nhạc mở đầu chít chít ộp ộp.mp3">
            <a:hlinkClick r:id="" action="ppaction://media"/>
            <a:extLst>
              <a:ext uri="{FF2B5EF4-FFF2-40B4-BE49-F238E27FC236}">
                <a16:creationId xmlns:a16="http://schemas.microsoft.com/office/drawing/2014/main" id="{6F8CD643-9985-51EE-61F2-67789AE27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263" y="6034088"/>
            <a:ext cx="92075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C3000634-F35A-E067-ACE9-4DE9F345BA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" name="Thanh âm đầm lầy chuẩn11.MP3">
            <a:hlinkClick r:id="" action="ppaction://media"/>
            <a:extLst>
              <a:ext uri="{FF2B5EF4-FFF2-40B4-BE49-F238E27FC236}">
                <a16:creationId xmlns:a16="http://schemas.microsoft.com/office/drawing/2014/main" id="{908C376F-D4AE-0BD8-87C7-CEA2F8A7B308}"/>
              </a:ext>
            </a:extLst>
          </p:cNvPr>
          <p:cNvPicPr>
            <a:picLocks noGrp="1" noChangeAspect="1" noChangeArrowheads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4100" name="Picture 2" descr="C:\Users\Administrator\Desktop\Thanh âm đầm lầy.png">
            <a:extLst>
              <a:ext uri="{FF2B5EF4-FFF2-40B4-BE49-F238E27FC236}">
                <a16:creationId xmlns:a16="http://schemas.microsoft.com/office/drawing/2014/main" id="{FA82C4D8-7F76-400B-5E00-2AF50AFB7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hanh âm đầm lầy chuẩn11.MP3">
            <a:hlinkClick r:id="" action="ppaction://media"/>
            <a:extLst>
              <a:ext uri="{FF2B5EF4-FFF2-40B4-BE49-F238E27FC236}">
                <a16:creationId xmlns:a16="http://schemas.microsoft.com/office/drawing/2014/main" id="{A222E801-CA3C-1745-4B9A-5EAB800215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556260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51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BA75D90F-9373-6CA6-D4D1-E25AF9CC39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" name="Thanh âm đầm lầy chuẩn11.mp4">
            <a:hlinkClick r:id="" action="ppaction://media"/>
            <a:extLst>
              <a:ext uri="{FF2B5EF4-FFF2-40B4-BE49-F238E27FC236}">
                <a16:creationId xmlns:a16="http://schemas.microsoft.com/office/drawing/2014/main" id="{3A87E4E4-C252-DA5B-02F9-4A2EC2F533A5}"/>
              </a:ext>
            </a:extLst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20E7F3A4-253C-F84F-BD9E-19A1EE6B0E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" name="Thanh âm đầm lầy chuẩn11.MP3">
            <a:hlinkClick r:id="" action="ppaction://media"/>
            <a:extLst>
              <a:ext uri="{FF2B5EF4-FFF2-40B4-BE49-F238E27FC236}">
                <a16:creationId xmlns:a16="http://schemas.microsoft.com/office/drawing/2014/main" id="{B95A85B5-C48C-7263-6F2C-4990EE921360}"/>
              </a:ext>
            </a:extLst>
          </p:cNvPr>
          <p:cNvPicPr>
            <a:picLocks noGrp="1" noChangeAspect="1" noChangeArrowheads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6148" name="Picture 2" descr="C:\Users\Administrator\Desktop\Thanh âm đầm lầy.png">
            <a:extLst>
              <a:ext uri="{FF2B5EF4-FFF2-40B4-BE49-F238E27FC236}">
                <a16:creationId xmlns:a16="http://schemas.microsoft.com/office/drawing/2014/main" id="{0B5B13B5-063D-4054-E121-0BBC5D924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25B5673C-F8CC-8107-9314-66CC545B9A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71" name="Picture 2" descr="C:\Users\Administrator\Desktop\5 nhân vật.png">
            <a:extLst>
              <a:ext uri="{FF2B5EF4-FFF2-40B4-BE49-F238E27FC236}">
                <a16:creationId xmlns:a16="http://schemas.microsoft.com/office/drawing/2014/main" id="{F2DE31ED-6DAD-D361-03D4-436254B48C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B8849BD8-F42A-AA63-3044-58D8725C4F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95" name="Picture 2" descr="C:\Users\Administrator\Desktop\Hòa ca.png">
            <a:extLst>
              <a:ext uri="{FF2B5EF4-FFF2-40B4-BE49-F238E27FC236}">
                <a16:creationId xmlns:a16="http://schemas.microsoft.com/office/drawing/2014/main" id="{41C2D808-16C7-4D39-3317-1BD29AC1E3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008.MP3">
            <a:hlinkClick r:id="" action="ppaction://media"/>
            <a:extLst>
              <a:ext uri="{FF2B5EF4-FFF2-40B4-BE49-F238E27FC236}">
                <a16:creationId xmlns:a16="http://schemas.microsoft.com/office/drawing/2014/main" id="{34766FF8-0FAD-7F2F-6CC8-E3B6F42AD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13506"/>
            <a:ext cx="99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DC34C24F-2A55-8C21-1B71-61F8A846AE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" name="Video mưa bão.mp4">
            <a:hlinkClick r:id="" action="ppaction://media"/>
            <a:extLst>
              <a:ext uri="{FF2B5EF4-FFF2-40B4-BE49-F238E27FC236}">
                <a16:creationId xmlns:a16="http://schemas.microsoft.com/office/drawing/2014/main" id="{71DAD514-461F-2478-90C5-668A878C025C}"/>
              </a:ext>
            </a:extLst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</p:spPr>
      </p:pic>
      <p:pic>
        <p:nvPicPr>
          <p:cNvPr id="3" name="Video mưa bão.MP3">
            <a:hlinkClick r:id="" action="ppaction://media"/>
            <a:extLst>
              <a:ext uri="{FF2B5EF4-FFF2-40B4-BE49-F238E27FC236}">
                <a16:creationId xmlns:a16="http://schemas.microsoft.com/office/drawing/2014/main" id="{E5AD1490-0333-666A-56B6-70A7D4138FA3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255" y="5738647"/>
            <a:ext cx="1295400" cy="88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62E88FEA-EE8C-89EE-C08E-C7CA774C48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243" name="Picture 2" descr="C:\Users\Administrator\Desktop\Voi và chuột.png">
            <a:extLst>
              <a:ext uri="{FF2B5EF4-FFF2-40B4-BE49-F238E27FC236}">
                <a16:creationId xmlns:a16="http://schemas.microsoft.com/office/drawing/2014/main" id="{1CF1041A-47FD-7003-BABD-2216A3D5F6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49606044-0C29-87E3-0F87-337222D383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267" name="Picture 2" descr="C:\Users\Administrator\Desktop\Kết bè.png">
            <a:extLst>
              <a:ext uri="{FF2B5EF4-FFF2-40B4-BE49-F238E27FC236}">
                <a16:creationId xmlns:a16="http://schemas.microsoft.com/office/drawing/2014/main" id="{27D3A33B-2370-787C-F47D-A76CB39008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114</Words>
  <Application>Microsoft Office PowerPoint</Application>
  <PresentationFormat>Widescreen</PresentationFormat>
  <Paragraphs>16</Paragraphs>
  <Slides>18</Slides>
  <Notes>0</Notes>
  <HiddenSlides>0</HiddenSlides>
  <MMClips>10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PDF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Duyên Vũ</dc:creator>
  <cp:lastModifiedBy>Duyên Vũ</cp:lastModifiedBy>
  <cp:revision>2</cp:revision>
  <dcterms:created xsi:type="dcterms:W3CDTF">2024-10-10T05:47:26Z</dcterms:created>
  <dcterms:modified xsi:type="dcterms:W3CDTF">2024-10-11T00:15:05Z</dcterms:modified>
</cp:coreProperties>
</file>